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58"/>
  </p:notesMasterIdLst>
  <p:handoutMasterIdLst>
    <p:handoutMasterId r:id="rId59"/>
  </p:handoutMasterIdLst>
  <p:sldIdLst>
    <p:sldId id="500" r:id="rId3"/>
    <p:sldId id="541" r:id="rId4"/>
    <p:sldId id="828" r:id="rId5"/>
    <p:sldId id="829" r:id="rId6"/>
    <p:sldId id="781" r:id="rId7"/>
    <p:sldId id="735" r:id="rId8"/>
    <p:sldId id="782" r:id="rId9"/>
    <p:sldId id="783" r:id="rId10"/>
    <p:sldId id="784" r:id="rId11"/>
    <p:sldId id="785" r:id="rId12"/>
    <p:sldId id="786" r:id="rId13"/>
    <p:sldId id="787" r:id="rId14"/>
    <p:sldId id="710" r:id="rId15"/>
    <p:sldId id="788" r:id="rId16"/>
    <p:sldId id="789" r:id="rId17"/>
    <p:sldId id="792" r:id="rId18"/>
    <p:sldId id="793" r:id="rId19"/>
    <p:sldId id="794" r:id="rId20"/>
    <p:sldId id="795" r:id="rId21"/>
    <p:sldId id="797" r:id="rId22"/>
    <p:sldId id="798" r:id="rId23"/>
    <p:sldId id="821" r:id="rId24"/>
    <p:sldId id="796" r:id="rId25"/>
    <p:sldId id="799" r:id="rId26"/>
    <p:sldId id="800" r:id="rId27"/>
    <p:sldId id="801" r:id="rId28"/>
    <p:sldId id="791" r:id="rId29"/>
    <p:sldId id="802" r:id="rId30"/>
    <p:sldId id="803" r:id="rId31"/>
    <p:sldId id="804" r:id="rId32"/>
    <p:sldId id="790" r:id="rId33"/>
    <p:sldId id="805" r:id="rId34"/>
    <p:sldId id="806" r:id="rId35"/>
    <p:sldId id="807" r:id="rId36"/>
    <p:sldId id="808" r:id="rId37"/>
    <p:sldId id="809" r:id="rId38"/>
    <p:sldId id="810" r:id="rId39"/>
    <p:sldId id="811" r:id="rId40"/>
    <p:sldId id="812" r:id="rId41"/>
    <p:sldId id="813" r:id="rId42"/>
    <p:sldId id="814" r:id="rId43"/>
    <p:sldId id="815" r:id="rId44"/>
    <p:sldId id="816" r:id="rId45"/>
    <p:sldId id="817" r:id="rId46"/>
    <p:sldId id="818" r:id="rId47"/>
    <p:sldId id="819" r:id="rId48"/>
    <p:sldId id="820" r:id="rId49"/>
    <p:sldId id="822" r:id="rId50"/>
    <p:sldId id="823" r:id="rId51"/>
    <p:sldId id="824" r:id="rId52"/>
    <p:sldId id="825" r:id="rId53"/>
    <p:sldId id="826" r:id="rId54"/>
    <p:sldId id="827" r:id="rId55"/>
    <p:sldId id="830" r:id="rId56"/>
    <p:sldId id="681" r:id="rId5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>
    <p:restoredLeft sz="8876" autoAdjust="0"/>
    <p:restoredTop sz="84254" autoAdjust="0"/>
  </p:normalViewPr>
  <p:slideViewPr>
    <p:cSldViewPr snapToGrid="0">
      <p:cViewPr>
        <p:scale>
          <a:sx n="75" d="100"/>
          <a:sy n="75" d="100"/>
        </p:scale>
        <p:origin x="-1332" y="-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17.xml"/><Relationship Id="rId18" Type="http://schemas.openxmlformats.org/officeDocument/2006/relationships/slide" Target="slides/slide23.xml"/><Relationship Id="rId26" Type="http://schemas.openxmlformats.org/officeDocument/2006/relationships/slide" Target="slides/slide31.xml"/><Relationship Id="rId39" Type="http://schemas.openxmlformats.org/officeDocument/2006/relationships/slide" Target="slides/slide44.xml"/><Relationship Id="rId3" Type="http://schemas.openxmlformats.org/officeDocument/2006/relationships/slide" Target="slides/slide7.xml"/><Relationship Id="rId21" Type="http://schemas.openxmlformats.org/officeDocument/2006/relationships/slide" Target="slides/slide26.xml"/><Relationship Id="rId34" Type="http://schemas.openxmlformats.org/officeDocument/2006/relationships/slide" Target="slides/slide39.xml"/><Relationship Id="rId42" Type="http://schemas.openxmlformats.org/officeDocument/2006/relationships/slide" Target="slides/slide47.xml"/><Relationship Id="rId47" Type="http://schemas.openxmlformats.org/officeDocument/2006/relationships/slide" Target="slides/slide52.xml"/><Relationship Id="rId7" Type="http://schemas.openxmlformats.org/officeDocument/2006/relationships/slide" Target="slides/slide11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5" Type="http://schemas.openxmlformats.org/officeDocument/2006/relationships/slide" Target="slides/slide30.xml"/><Relationship Id="rId33" Type="http://schemas.openxmlformats.org/officeDocument/2006/relationships/slide" Target="slides/slide38.xml"/><Relationship Id="rId38" Type="http://schemas.openxmlformats.org/officeDocument/2006/relationships/slide" Target="slides/slide43.xml"/><Relationship Id="rId46" Type="http://schemas.openxmlformats.org/officeDocument/2006/relationships/slide" Target="slides/slide51.xml"/><Relationship Id="rId2" Type="http://schemas.openxmlformats.org/officeDocument/2006/relationships/slide" Target="slides/slide6.xml"/><Relationship Id="rId16" Type="http://schemas.openxmlformats.org/officeDocument/2006/relationships/slide" Target="slides/slide20.xml"/><Relationship Id="rId20" Type="http://schemas.openxmlformats.org/officeDocument/2006/relationships/slide" Target="slides/slide25.xml"/><Relationship Id="rId29" Type="http://schemas.openxmlformats.org/officeDocument/2006/relationships/slide" Target="slides/slide34.xml"/><Relationship Id="rId41" Type="http://schemas.openxmlformats.org/officeDocument/2006/relationships/slide" Target="slides/slide46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15.xml"/><Relationship Id="rId24" Type="http://schemas.openxmlformats.org/officeDocument/2006/relationships/slide" Target="slides/slide29.xml"/><Relationship Id="rId32" Type="http://schemas.openxmlformats.org/officeDocument/2006/relationships/slide" Target="slides/slide37.xml"/><Relationship Id="rId37" Type="http://schemas.openxmlformats.org/officeDocument/2006/relationships/slide" Target="slides/slide42.xml"/><Relationship Id="rId40" Type="http://schemas.openxmlformats.org/officeDocument/2006/relationships/slide" Target="slides/slide45.xml"/><Relationship Id="rId45" Type="http://schemas.openxmlformats.org/officeDocument/2006/relationships/slide" Target="slides/slide50.xml"/><Relationship Id="rId5" Type="http://schemas.openxmlformats.org/officeDocument/2006/relationships/slide" Target="slides/slide9.xml"/><Relationship Id="rId15" Type="http://schemas.openxmlformats.org/officeDocument/2006/relationships/slide" Target="slides/slide19.xml"/><Relationship Id="rId23" Type="http://schemas.openxmlformats.org/officeDocument/2006/relationships/slide" Target="slides/slide28.xml"/><Relationship Id="rId28" Type="http://schemas.openxmlformats.org/officeDocument/2006/relationships/slide" Target="slides/slide33.xml"/><Relationship Id="rId36" Type="http://schemas.openxmlformats.org/officeDocument/2006/relationships/slide" Target="slides/slide41.xml"/><Relationship Id="rId10" Type="http://schemas.openxmlformats.org/officeDocument/2006/relationships/slide" Target="slides/slide14.xml"/><Relationship Id="rId19" Type="http://schemas.openxmlformats.org/officeDocument/2006/relationships/slide" Target="slides/slide24.xml"/><Relationship Id="rId31" Type="http://schemas.openxmlformats.org/officeDocument/2006/relationships/slide" Target="slides/slide36.xml"/><Relationship Id="rId44" Type="http://schemas.openxmlformats.org/officeDocument/2006/relationships/slide" Target="slides/slide49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18.xml"/><Relationship Id="rId22" Type="http://schemas.openxmlformats.org/officeDocument/2006/relationships/slide" Target="slides/slide27.xml"/><Relationship Id="rId27" Type="http://schemas.openxmlformats.org/officeDocument/2006/relationships/slide" Target="slides/slide32.xml"/><Relationship Id="rId30" Type="http://schemas.openxmlformats.org/officeDocument/2006/relationships/slide" Target="slides/slide35.xml"/><Relationship Id="rId35" Type="http://schemas.openxmlformats.org/officeDocument/2006/relationships/slide" Target="slides/slide40.xml"/><Relationship Id="rId43" Type="http://schemas.openxmlformats.org/officeDocument/2006/relationships/slide" Target="slides/slide48.xml"/><Relationship Id="rId48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2006, Cisco Systems, Inc. Tous droits réservés.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44">
              <a:lnSpc>
                <a:spcPct val="100000"/>
              </a:lnSpc>
              <a:buNone/>
            </a:pPr>
            <a:fld id="{0612C2EF-1362-4B75-A028-365C593DF7F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‹#›</a:t>
            </a:fld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2006, Cisco Systems, Inc. Tous droits réservés.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51D167F2-76B4-4F2E-BA60-10CFE5C1C5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1446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1B65BF7-C0A9-4845-904F-9BF059B04033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Programme Cisco Networking Academy</a:t>
            </a:r>
          </a:p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Initiation aux réseaux</a:t>
            </a:r>
          </a:p>
          <a:p>
            <a:pPr marL="112746" indent="-112746" algn="l" defTabSz="1020745">
              <a:buNone/>
            </a:pPr>
            <a:r>
              <a:rPr lang="en-US" sz="13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Chapitre 11 :</a:t>
            </a:r>
            <a:endParaRPr lang="en-GB" b="1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A0DBFFE-83E4-4025-8E37-9D82F9B05784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11.1.2.3 Applications en temps réel pour 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12F91964-5D69-411D-B5D4-25A7375462C7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13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11.1.3 Évolution vers de plus grands réseaux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11.1.3.1 Évolutivité d'un petit réseau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BC5366F-583E-4702-9C51-02C02AFA134E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14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11.1.3.2 Analyse des protocoles d'un petit réseau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F1FD2C48-67AF-4E13-AB1E-BE62FA679091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15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11.1.3.3 Évolution des exigences liées aux protocoles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E83A58A-F902-4086-830D-3EB334204EBC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16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 Assurer la sécurité du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11.2.1 Évaluation de la sécurité des périphériques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11.2.1.1 Catégories de menace pour la sécurité réseau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DB06F3A5-39F7-43D6-8061-64AB54A9A4C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17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11.2.1.2 Sécurité physique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EE87BEE8-EF15-41EB-8C6C-71055AB2C88E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18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11.2.1.3 Types de failles de sécurité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1E753CC0-5430-4942-9A7E-7CF2FB87030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19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11.2.2 Failles et attaques du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11.2.2.1 Virus, vers et chevaux de Troie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194609B1-424C-48D8-85CC-670E5EEA4E4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20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11.2.2.2 Attaques DoS, par accès et par reconnaissance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86F66419-B204-48C4-B106-0E65EFBCDF0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21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11.2.2.3 Attaques par accès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6E90AB72-9DE6-469D-B780-5AE0380CA8F3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Chapitre 11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11.2.2.4 Attaques DoS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AA54C6-AD29-4004-8A95-2977E61C750A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7C9743AA-3DAE-4B28-85C8-B2C2691787D7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23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11.2.3 Réduction du risque d'attaques du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11.2.3.1 Sauvegarde, mise à jour, mise à niveau et correctif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4C74656F-8CF1-4265-A302-818262CB5FDF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24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11.2.3.2 Authentification, autorisation et gestion des comptes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D20AA7A8-EE34-416C-8BD3-574EF68EBBF5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25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11.2.3.3 Les pare-feu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15B2BB1B-861A-47CE-B156-182F165E1EA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26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11.2.3.4 Sécurité des terminaux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929A2FDD-E1BA-476C-8CAD-846F12CCF794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27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 Sécurisation des périphériques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11.2.4.1 Initiation à la sécurisation des périphériques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91F9135-A52A-49D2-B300-0E8015C1596D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28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 Sécurisation des périphériques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11.2.4.2 Les mots de passe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16DF056-7AC1-4ADF-A353-1FB277263B09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29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 Sécurisation des périphériques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11.2.4.3 Mesures de sécurité élémentaires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49651C32-FF41-4F95-B5B9-A471506B102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30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 Sécurisation des périphériques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11.2.4.4 Activation de SSH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F9A2FC54-E3A9-472E-BDBF-933F9EBD07A2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31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 Les performances réseau de base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11.3.1 Ping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11.3.1.1 Interprétation des messages ICMP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3AF56053-B47C-4BF7-931D-4FAB2D114E30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 Périphériques d'un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11.1.1 Topologies de petits réseaux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F5A7AF0E-1EFE-4F39-AE52-9BA438C7858D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32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11.3.1.2 Extensions de la commande ping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D9D2BB92-F31E-4ACF-9C12-7ABA2161BD0C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33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11.3.1. 3 Planification initiale du réseau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A6ABE2D-C435-471F-AE8D-E7393AE67E53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34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11.3.2 Tracert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11.3.2.1 Interprétation des messages tracert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D08EC4CD-993B-4904-BAC8-CE5B531CCF1D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35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11.3.3 Les commandes show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11.3.3.1 Révision des commandes show courantes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68A7A172-2B02-48C4-B4F6-1AB35B94AC58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36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11.3.3.2 Affichage des paramètres du routeur avec la commande show version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49E2251-1304-4FDD-9122-AEFCABB8C6F2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37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11.3.3.3 Affichage des paramètres du commutateur avec la commande show version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01336573-5515-4F0D-8195-3A341BC72C2D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38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11.3.4 Commandes hôtes et IOS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11.3.3.1 Options de commande ipconfig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CC6C34D4-4E2D-4FB5-94C6-2F7537133860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39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11.3.4.2 Options de commande arp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E1165120-74D1-4A72-A47C-528F94A5713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40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11.3.4.3 Options de commande show cdp neighbors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CC20691B-56FB-4196-A13B-C68615868C9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41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11.3.4.4 Utilisation de la commande show ip interface brief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844FB6C-4FAF-4FC8-8B7A-872DD416963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11.1.1.2 Sélection de périphériques pour un petit réseau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70E65466-3BC8-40DA-8C2D-FE1E90A59BC8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42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 Gérer les fichiers de configuration IOS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11.4.1 Systèmes de fichiers du routeur et du commutateur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11.4.1.1 Systèmes de fichiers du routeur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373CC60C-1333-4C2B-8A4F-B8170B475C99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43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11.4.1.2 Systèmes de fichiers du commutateur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676C4CAA-F674-4FBE-A1AA-8F3B5E1310C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44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 Sauvegarde et restauration des fichiers de configuration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11.4.2.1 Sauvegarde et restauration à l'aide de fichiers texte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1C0916F0-DD14-4BAE-B563-43C462C8C312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45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 Sauvegarde et restauration des fichiers de configuration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11.4.2.2 Sauvegarde et restauration via TFTP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08E01391-1ADE-4759-8C03-B3816951FB19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46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11.4.2.3 Utilisation des ports USB d'un routeur Cisco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72783EE-5880-4533-B092-DA0AC59974B4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47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11.4.2.4 Sauvegarde et restauration via une connexion USB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8336C0CB-3179-4784-946A-7D9754D50BD6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48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 Les routeurs à services intégrés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11.5.1 Routeur intégré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11.5.1.1 Périphérique multifonction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11.5.1.2 Types de routeur intégré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95AEEDF4-EA7C-4442-8BF4-EC7D52B85145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49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11.5.1.3 Connectivité sans fil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1AFC78B-448C-44F9-83B6-D3C733BD72EA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50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11.5.1.4 Sécurité de base des connexions sans fil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0A17A8CE-2D4A-4B6B-8C7F-1864B92A833C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51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11.5.2 Configuration du routeur intégré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11.5.2.1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E56302F-9FB2-4A06-A5F7-D33885E31F7E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11.1.1.3 Adressage pour un petit réseau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71F0BE7E-8177-4DE1-8F71-F2FF61B46CBF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52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11.5.2.2 Activation de la connectivité sans fil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843C1AA7-5B7C-4D79-A03B-715951BD554F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53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11.5.2.3 Configuration d'un client sans fil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90000"/>
              </a:lnSpc>
              <a:buClr>
                <a:srgbClr val="000000"/>
              </a:buClr>
              <a:buSzPct val="100000"/>
              <a:buChar char="•"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11.6 Résumé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6905C9C8-C526-4FFA-A1C8-355BB3E39B3D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D5049842-477F-4428-B8EA-280E9B0608EF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8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11.1.1.4 Redondance dans 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09988C39-4971-4815-AC20-85A1C743925B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9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11.1.1.5 Considérations liées à la conception d'un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7283B73F-75E0-45BB-B951-CCCC7EEFD49C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10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11.1.2 Protocoles d'un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11.1.2.1 Applications courantes d'un petit réseau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A667098-D547-469E-9DFD-50E3F17C8673}" type="slidenum">
              <a:rPr lang="fr-BE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11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11.1.2.2 Protocoles courants d'un petit réseau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© 2007 - 2010, Cisco Systems, Inc. Tous droits réservés.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Chapitre 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B8E456A3-BC59-407B-A5EE-CF1F1B96748E}" type="slidenum">
              <a:rPr lang="fr-BE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© 2008 Cisco Systems, Inc. Tous droits réservés.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Confidentiel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F8EEAEB0-124D-441D-9760-3FE866F77385}" type="slidenum">
              <a:rPr lang="fr-BE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Chapitre 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B56BC5A2-162F-4EED-AC66-7326ABEC6690}" type="slidenum">
              <a:rPr lang="fr-BE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© 2007 - 2010, Cisco Systems, Inc. Tous droits réservés.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559" r:id="rId2"/>
    <p:sldLayoutId id="2147484560" r:id="rId3"/>
    <p:sldLayoutId id="2147484561" r:id="rId4"/>
    <p:sldLayoutId id="2147484562" r:id="rId5"/>
    <p:sldLayoutId id="2147484563" r:id="rId6"/>
    <p:sldLayoutId id="2147484564" r:id="rId7"/>
    <p:sldLayoutId id="2147484565" r:id="rId8"/>
    <p:sldLayoutId id="2147484566" r:id="rId9"/>
    <p:sldLayoutId id="2147484567" r:id="rId10"/>
    <p:sldLayoutId id="2147484568" r:id="rId11"/>
    <p:sldLayoutId id="2147484569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F20EE74E-0362-4009-91DB-547ED8553A69}" type="slidenum">
              <a:rPr lang="fr-BE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© 2008 Cisco Systems, Inc. Tous droits réservés.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Confidentiel Cisco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algn="l" defTabSz="814365">
              <a:spcBef>
                <a:spcPct val="0"/>
              </a:spcBef>
              <a:buNone/>
            </a:pPr>
            <a:r>
              <a:rPr lang="fr-BE" sz="2800" b="0" i="0" dirty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Chapitre </a:t>
            </a:r>
            <a:r>
              <a:rPr lang="fr-BE" sz="2800" b="0" i="0" dirty="0" smtClean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11 : </a:t>
            </a:r>
            <a:br>
              <a:rPr lang="fr-BE" sz="2800" b="0" i="0" dirty="0" smtClean="0">
                <a:solidFill>
                  <a:srgbClr val="FFFFFF"/>
                </a:solidFill>
                <a:latin typeface="Arial"/>
                <a:ea typeface="+mj-ea"/>
                <a:cs typeface="+mj-cs"/>
              </a:rPr>
            </a:br>
            <a:r>
              <a:rPr lang="fr-BE" sz="2800" b="0" i="0" dirty="0" smtClean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Ceci </a:t>
            </a:r>
            <a:r>
              <a:rPr lang="fr-BE" sz="2800" b="0" i="0" dirty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est un réseau</a:t>
            </a:r>
            <a:br>
              <a:rPr lang="fr-BE" sz="2800" b="0" i="0" dirty="0">
                <a:solidFill>
                  <a:srgbClr val="FFFFFF"/>
                </a:solidFill>
                <a:latin typeface="Arial"/>
                <a:ea typeface="+mj-ea"/>
                <a:cs typeface="+mj-cs"/>
              </a:rPr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0">
                <a:solidFill>
                  <a:srgbClr val="000000"/>
                </a:solidFill>
              </a:rPr>
              <a:t>Initiation aux réseaux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Protocoles d'un petit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Applications courantes d'un petit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4339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Applications orientées Réseau :</a:t>
            </a: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logiciels qui permettent de communiquer sur le réseau. 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Services de couche application : </a:t>
            </a: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programmes qui communiquent avec le réseau et préparent les données à transférer.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 t="13091"/>
          <a:stretch>
            <a:fillRect/>
          </a:stretch>
        </p:blipFill>
        <p:spPr bwMode="auto">
          <a:xfrm>
            <a:off x="2901092" y="3744686"/>
            <a:ext cx="5777771" cy="28117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Protocoles d'un petit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Protocoles courants d'un petit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8325" y="1390650"/>
            <a:ext cx="7940675" cy="3571875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protocoles réseau définissent 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processus sur l'une des extrémités d'une session de communication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types de message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syntaxe des messages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signification des champs informatifs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manière dont les messages sont envoyés et la réponse attendue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16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L'interaction avec la couche du niveau juste en dessous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942068"/>
            <a:ext cx="8572500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Protocoles d'un petit réseau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Applications en temps réel pour un petit réseau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387" name="Content Placeholder 5"/>
          <p:cNvSpPr>
            <a:spLocks noGrp="1"/>
          </p:cNvSpPr>
          <p:nvPr>
            <p:ph idx="1"/>
          </p:nvPr>
        </p:nvSpPr>
        <p:spPr>
          <a:xfrm>
            <a:off x="554038" y="1843314"/>
            <a:ext cx="7940675" cy="4165374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1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Infrastructure :</a:t>
            </a:r>
            <a:r>
              <a:rPr lang="fr-FR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doit être évaluée pour vérifier qu'elle prend en charge les applications en temps réel proposées.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téléphonie IP (</a:t>
            </a:r>
            <a:r>
              <a:rPr lang="fr-FR" sz="2200" b="0" i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VoIP</a:t>
            </a:r>
            <a:r>
              <a:rPr lang="fr-FR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est mise en œuvre dans les entreprises qui utilisent encore des téléphones traditionnels.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Téléphonie IP : le téléphone IP exécute lui-même la conversion voix-vers-IP.</a:t>
            </a:r>
            <a:r>
              <a:rPr lang="fr-FR" sz="2200" b="1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Protocoles de vidéo en temps réel : utilisent le protocole RTP et le protocole RTCP.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z="2200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" y="482600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Évolution vers de plus grands réseaux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Arial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Arial"/>
              </a:rPr>
            </a:br>
            <a:r>
              <a:rPr lang="en-US" sz="3200" b="1" i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Évolutivité d'un petit réseau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altLang="ja-JP" sz="2400" b="0" i="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Facteurs importants à prendre en compte 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lors de l'évolution vers un plus grand réseau :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Documentation : topologies logiques et physiques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Inventaire des équipements : liste des périphériques qui utilisent ou constituent le réseau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Budget : budget informatique détaillé, y compris les achats d'équipements pour l'année fiscale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Analyse du trafic : documentation des protocoles, applications et services, avec leurs besoins respectifs quant au trafic</a:t>
            </a:r>
          </a:p>
          <a:p>
            <a:pPr marL="0" indent="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 l="47411" t="50198" r="17229" b="9029"/>
          <a:stretch>
            <a:fillRect/>
          </a:stretch>
        </p:blipFill>
        <p:spPr bwMode="auto">
          <a:xfrm>
            <a:off x="1480003" y="2603273"/>
            <a:ext cx="6229350" cy="4037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" y="482600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Évolution vers de plus grands réseaux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Arial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Arial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Analyse des protocoles d'un petit réseau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8435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363538" indent="-363538" algn="l" defTabSz="814365">
              <a:lnSpc>
                <a:spcPts val="2875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informations collectées par l'analyse des protocoles permettent de prendre des décisions sur la façon de gérer le trafic plus efficacement. </a:t>
            </a: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572500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Évolution vers de plus grands réseaux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29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Évolution des exigences liées aux protocoles</a:t>
            </a:r>
            <a:endParaRPr lang="fr-FR" sz="29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9459" name="Content Placeholder 5"/>
          <p:cNvSpPr>
            <a:spLocks noGrp="1"/>
          </p:cNvSpPr>
          <p:nvPr>
            <p:ph idx="1"/>
          </p:nvPr>
        </p:nvSpPr>
        <p:spPr>
          <a:xfrm>
            <a:off x="554038" y="1433513"/>
            <a:ext cx="7940675" cy="1469344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0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L'administrateur réseau peut obtenir des « instantanés » sur l'utilisation des applications par les employés.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0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Ces instantanés permettent de suivre l'utilisation du réseau et les besoins en matière du flux du trafic.</a:t>
            </a:r>
            <a:endParaRPr lang="fr-FR" sz="2000" b="0" i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 bwMode="auto">
          <a:xfrm>
            <a:off x="576263" y="2950709"/>
            <a:ext cx="4038600" cy="2260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r>
              <a:rPr lang="fr-FR" sz="2000" b="0" i="0" kern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Ils aident à anticiper les modifications de réseau nécessaires.</a:t>
            </a:r>
            <a:endParaRPr lang="fr-FR" sz="2000" b="0" i="0" kern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83969" name="Picture 1" descr="C:\Users\caixia\AppData\Roaming\Tencent\Users\529167732\QQ\WinTemp\RichOle\PUMDJ$MEV$M}YD6%JQK1]PQ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3028" y="3251199"/>
            <a:ext cx="4782686" cy="3120571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Évaluation de la sécurité des périphériques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Menaces pour la sécurité du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0483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catégories de menaces à la sécurité du réseau</a:t>
            </a: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31323" y="2263775"/>
            <a:ext cx="6676642" cy="3817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Évaluation de la sécurité des périphériques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Sécurité physique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1507" name="Content Placeholder 5"/>
          <p:cNvSpPr>
            <a:spLocks noGrp="1"/>
          </p:cNvSpPr>
          <p:nvPr>
            <p:ph idx="1"/>
          </p:nvPr>
        </p:nvSpPr>
        <p:spPr>
          <a:xfrm>
            <a:off x="568325" y="1463675"/>
            <a:ext cx="8285389" cy="4965700"/>
          </a:xfrm>
        </p:spPr>
        <p:txBody>
          <a:bodyPr>
            <a:normAutofit fontScale="92500"/>
          </a:bodyPr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quatre catégories de menaces physiques sont les suivantes 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Menaces matérielles : entraînant des dommages physiques sur les serveurs, routeurs, commutateurs, installations de câblage et stations de travail.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Menaces environnementales :</a:t>
            </a: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 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variations extrêmes de la température ou du taux d'humidité.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Menaces électriques :</a:t>
            </a: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 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pointes de tension, tension d'alimentation insuffisante (chutes), alimentation non contrôlée (bruit) et panne totale.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Menaces liées à la maintenance : mauvaise manipulation des composants électriques principaux (décharges électrostatiques), pénurie de pièces de rechange importantes, câblage mal effectué et étiquetage médiocre.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Évaluation de la sécurité des périphériques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Types de failles de sécurité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2531" name="Content Placeholder 5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965700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Faiblesses technologiques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Faiblesses de configuration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Faiblesses dans la stratégie de sécurité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en-US" smtClean="0"/>
          </a:p>
        </p:txBody>
      </p: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/>
          <a:srcRect b="2628"/>
          <a:stretch>
            <a:fillRect/>
          </a:stretch>
        </p:blipFill>
        <p:spPr bwMode="auto">
          <a:xfrm>
            <a:off x="2136927" y="2975426"/>
            <a:ext cx="5033130" cy="3528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Failles et attaques du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Virus, vers et chevaux de Troie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3555" name="Content Placeholder 5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965700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Virus : logiciel malveillant associé à un autre programme pour exécuter des fonctions indésirables sur une station de travail.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Cheval de Troie : entièrement conçu pour ressembler à une application normale, alors qu'il s'agit d'un outil de piratage.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Vers : programmes autonomes qui attaquent un système et essaient d'exploiter une vulnérabilité spécifique. Le ver recopie son programme de l'hôte assaillant sur les systèmes qu'il vient d'attaquer, et le cycle recommence. 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b="1" i="0">
                <a:solidFill>
                  <a:srgbClr val="708CA1"/>
                </a:solidFill>
                <a:latin typeface="Arial"/>
                <a:ea typeface="ＭＳ Ｐゴシック"/>
                <a:cs typeface="+mj-cs"/>
              </a:rPr>
              <a:t>Chapitre 11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11.1 Création et développement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11.2 Assurer la sécurité du réseau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11.3 Les performances réseau de base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11.4 Gérer les fichiers de configuration IOS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11.5 Les routeurs à services intégrés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11.6 Résumé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Failles et attaques du réseau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0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Attaques par reconnaissance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4579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6716" y="1611313"/>
            <a:ext cx="5609158" cy="4208916"/>
          </a:xfr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Failles et attaques du réseau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0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Attaques par accès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5603" name="Picture 7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2288" y="1451429"/>
            <a:ext cx="3498850" cy="34682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5604" name="Picture 8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243820" y="1524000"/>
            <a:ext cx="4228235" cy="3933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Failles et attaques du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Attaques par déni de service (DoS)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849" y="1770063"/>
            <a:ext cx="5172177" cy="4679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840461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Réduction du risque d'attaques du réseau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Sauvegarde, mise à jour, mise à niveau et correctif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7651" name="Content Placeholder 5"/>
          <p:cNvSpPr>
            <a:spLocks noGrp="1"/>
          </p:cNvSpPr>
          <p:nvPr>
            <p:ph idx="1"/>
          </p:nvPr>
        </p:nvSpPr>
        <p:spPr>
          <a:xfrm>
            <a:off x="539750" y="1770743"/>
            <a:ext cx="7940675" cy="4672920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Faites en sorte de toujours utiliser les versions les plus récentes des antivirus.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Installez les derniers correctifs de sécurité.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3" cstate="print"/>
          <a:srcRect t="5783"/>
          <a:stretch>
            <a:fillRect/>
          </a:stretch>
        </p:blipFill>
        <p:spPr bwMode="auto">
          <a:xfrm>
            <a:off x="2482850" y="3135082"/>
            <a:ext cx="4383088" cy="330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854983"/>
            <a:ext cx="8615363" cy="842963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Réduction du risque d'attaques du réseau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Authentification, autorisation et gestion des comptes</a:t>
            </a:r>
            <a:endParaRPr lang="fr-FR" sz="30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8675" name="Content Placeholder 5"/>
          <p:cNvSpPr>
            <a:spLocks noGrp="1"/>
          </p:cNvSpPr>
          <p:nvPr>
            <p:ph idx="1"/>
          </p:nvPr>
        </p:nvSpPr>
        <p:spPr>
          <a:xfrm>
            <a:off x="539750" y="1741713"/>
            <a:ext cx="7940675" cy="4701949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sz="22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Authentification, autorisation et gestion des comptes 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1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Authentification :</a:t>
            </a:r>
            <a:r>
              <a:rPr lang="fr-FR" sz="22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les utilisateurs et les administrateurs doivent prouver leur identité. L'authentification peut être implémentée à l'aide de combinaisons de nom d'utilisateur et de mot de passe, de questions d'authentification, de jetons et d'autres méthodes.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1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Autorisation :</a:t>
            </a:r>
            <a:r>
              <a:rPr lang="fr-FR" sz="22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les ressources auxquelles les utilisateurs peuvent accéder et les opérations qu'ils sont autorisés à effectuer.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200" b="1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Gestion des comptes :</a:t>
            </a:r>
            <a:r>
              <a:rPr lang="fr-FR" sz="22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enregistrements auxquels l'utilisateur a accédé, durée de l'accès aux ressources et modifications apportées.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z="220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6168" y="2697735"/>
            <a:ext cx="4281488" cy="28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15363" cy="842963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Réduction du risque d'attaques du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0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pare-feu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9699" name="Content Placeholder 5"/>
          <p:cNvSpPr>
            <a:spLocks noGrp="1"/>
          </p:cNvSpPr>
          <p:nvPr>
            <p:ph idx="1"/>
          </p:nvPr>
        </p:nvSpPr>
        <p:spPr>
          <a:xfrm>
            <a:off x="539750" y="1477963"/>
            <a:ext cx="7940675" cy="1120775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Un pare-feu se trouve entre deux réseaux ou plus</a:t>
            </a:r>
            <a:r>
              <a:rPr lang="fr-BE" sz="24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. Il 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contrôle le trafic et contribue à éviter les accès non autorisés. Méthodes utilisées :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 bwMode="auto">
          <a:xfrm>
            <a:off x="508000" y="2690813"/>
            <a:ext cx="4238625" cy="3608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Filtrage des paquets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Filtrage des applications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Filtrage des URL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Inspection dynamique de paquets (SPI) - Les paquets entrants doivent constituer des réponses légitimes aux requêtes des hôtes internes.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endParaRPr lang="en-US" dirty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endParaRPr lang="en-US" dirty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/>
              <a:buChar char="§"/>
            </a:pPr>
            <a:endParaRPr lang="en-US" kern="0" dirty="0">
              <a:latin typeface="+mn-lt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15363" cy="842963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Réduction du risque d'attaques du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0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Sécurité des terminaux</a:t>
            </a:r>
            <a:endParaRPr lang="en-US" sz="30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0723" name="Content Placeholder 5"/>
          <p:cNvSpPr>
            <a:spLocks noGrp="1"/>
          </p:cNvSpPr>
          <p:nvPr>
            <p:ph idx="1"/>
          </p:nvPr>
        </p:nvSpPr>
        <p:spPr>
          <a:xfrm>
            <a:off x="539750" y="1477963"/>
            <a:ext cx="7940675" cy="4516437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terminaux courants sont les ordinateurs portables, les ordinateurs de bureau, les serveurs, les smartphones ou encore les tablettes.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employés doivent respecter les politiques de sécurité établies par les entreprises afin d'assurer la sécurité de leurs appareils.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Ces politiques incluent souvent l'utilisation d'un logiciel antivirus et la prévention des intrusions sur les hôtes.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mtClean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4863" y="3860800"/>
            <a:ext cx="4340225" cy="2743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804275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Sécurisation des périphériques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Initiation à la sécurisation des périphériques</a:t>
            </a:r>
            <a:endParaRPr lang="fr-FR" sz="30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1747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71963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sécurité du réseau repose en partie sur la sécurisation des équipements, y compris les appareils des utilisateurs et les périphériques intermédiaires.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noms d'utilisateur et les mots de passe par défaut doivent être changés immédiatement.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L'accès aux ressources du système doit être limité strictement aux personnes autorisées à les utiliser.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Dans la mesure du possible, les services et les applications qui ne sont pas nécessaires doivent être désactivés et désinstallés.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correctifs de sécurité doivent être appliqués dès qu'ils sont disponibles.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fr-FR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endParaRPr lang="fr-FR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Sécurisation des périphériques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mots de passe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1562" y="1565729"/>
            <a:ext cx="6695871" cy="44141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Sécurisation des périphériques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Mesures de sécurité élémentaires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3795" name="Content Placeholder 5"/>
          <p:cNvSpPr>
            <a:spLocks noGrp="1"/>
          </p:cNvSpPr>
          <p:nvPr>
            <p:ph idx="1"/>
          </p:nvPr>
        </p:nvSpPr>
        <p:spPr>
          <a:xfrm>
            <a:off x="554038" y="1449160"/>
            <a:ext cx="7940675" cy="471963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Chiffrement des mots de passe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Longueur minimale à respecter pour les mots de passe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Blocage des attaques en force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Utilisation d'un message de bannière  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Définition d'un délai d'expiration EXEC</a:t>
            </a:r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 cstate="print"/>
          <a:srcRect l="38597" t="46626" r="27602" b="21033"/>
          <a:stretch>
            <a:fillRect/>
          </a:stretch>
        </p:blipFill>
        <p:spPr bwMode="auto">
          <a:xfrm>
            <a:off x="3933145" y="4043138"/>
            <a:ext cx="5018087" cy="2698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82613" y="522288"/>
            <a:ext cx="8145462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Chapitre 11 : Les objectifs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55638" y="156527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Identifier les périphériques et les protocoles utilisés dans un réseau de petite taille</a:t>
            </a:r>
            <a:endParaRPr lang="en-CA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Expliquer comment un petit réseau sert de base aux réseaux plus importants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Expliquer l'utilité des mesures de sécurité de base sur les périphériques réseau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en-CA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Identifier les failles de sécurité et les techniques employées pour limiter les risques </a:t>
            </a:r>
            <a:r>
              <a:rPr lang="en-US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Sécurisation des périphériques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Activation de SSH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41488" y="1639884"/>
            <a:ext cx="5454650" cy="46894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Ping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Interprétation des messages ICMP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843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!</a:t>
            </a: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 – indique la réception d'une réponse d'écho ICMP.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.</a:t>
            </a: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 - indique l'expiration du délai pendant l'attente d'une réponse d'écho ICMP.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 </a:t>
            </a: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- indique la réception d'un message ICMP d'inaccessibilité.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z="2000" dirty="0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35361" y="3209761"/>
            <a:ext cx="4125096" cy="3372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Ping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extensions de la commande ping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867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 logiciel Cisco IOS offre un mode « étendu » de la commande ping.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R2# </a:t>
            </a:r>
            <a:r>
              <a:rPr lang="fr-BE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ping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Protocol [ip]: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Target IP address: </a:t>
            </a:r>
            <a:r>
              <a:rPr lang="fr-BE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192.168.10.1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Repeat count [5]: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Datagram size [100]: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Timeout in seconds [2]: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Extended commands [n]: </a:t>
            </a:r>
            <a:r>
              <a:rPr lang="fr-BE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y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Source address or interface: </a:t>
            </a:r>
            <a:r>
              <a:rPr lang="fr-BE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10.1.1.1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Type of service [0]: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Ping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Planification initiale du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56141" y="1566863"/>
            <a:ext cx="3434144" cy="34176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739571" y="1560285"/>
            <a:ext cx="3835136" cy="32149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Tracert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Interprétation des messages tracert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54629" y="1524000"/>
            <a:ext cx="5250012" cy="48761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commandes show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Révision des commandes show courantes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9939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Vous pouvez afficher l'état de presque tous les processus ou fonctions du routeur à l'aide de la commande </a:t>
            </a:r>
            <a:r>
              <a:rPr lang="fr-BE" sz="24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</a:t>
            </a: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Commandes show fréquemment utilisées 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running-config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interfaces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arp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ip route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protocols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en-US" sz="20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version </a:t>
            </a:r>
            <a:endParaRPr lang="en-US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endParaRPr lang="en-US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5425" y="1727200"/>
            <a:ext cx="4840288" cy="4325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95729" y="6953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commandes show</a:t>
            </a: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Affichage des paramètres du routeur avec la commande show version </a:t>
            </a:r>
            <a:endParaRPr lang="fr-FR" sz="30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395663" y="1954213"/>
            <a:ext cx="3179762" cy="2667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965" name="TextBox 8"/>
          <p:cNvSpPr txBox="1">
            <a:spLocks noChangeArrowheads="1"/>
          </p:cNvSpPr>
          <p:nvPr/>
        </p:nvSpPr>
        <p:spPr bwMode="auto">
          <a:xfrm>
            <a:off x="1073595" y="1799997"/>
            <a:ext cx="2773363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Version de Cisco IOS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66" name="TextBox 19"/>
          <p:cNvSpPr txBox="1">
            <a:spLocks noChangeArrowheads="1"/>
          </p:cNvSpPr>
          <p:nvPr/>
        </p:nvSpPr>
        <p:spPr bwMode="auto">
          <a:xfrm>
            <a:off x="1087883" y="2249259"/>
            <a:ext cx="287496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Bootstrap du système 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67" name="TextBox 20"/>
          <p:cNvSpPr txBox="1">
            <a:spLocks noChangeArrowheads="1"/>
          </p:cNvSpPr>
          <p:nvPr/>
        </p:nvSpPr>
        <p:spPr bwMode="auto">
          <a:xfrm>
            <a:off x="1349144" y="2728230"/>
            <a:ext cx="2250394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Image Cisco IOS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68" name="TextBox 21"/>
          <p:cNvSpPr txBox="1">
            <a:spLocks noChangeArrowheads="1"/>
          </p:cNvSpPr>
          <p:nvPr/>
        </p:nvSpPr>
        <p:spPr bwMode="auto">
          <a:xfrm>
            <a:off x="871307" y="3236913"/>
            <a:ext cx="281463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Processeur et RAM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69" name="Content Placeholder 22"/>
          <p:cNvSpPr>
            <a:spLocks noGrp="1"/>
          </p:cNvSpPr>
          <p:nvPr>
            <p:ph idx="1"/>
          </p:nvPr>
        </p:nvSpPr>
        <p:spPr>
          <a:xfrm>
            <a:off x="449943" y="5688013"/>
            <a:ext cx="3628345" cy="346073"/>
          </a:xfrm>
        </p:spPr>
        <p:txBody>
          <a:bodyPr wrap="square">
            <a:spAutoFit/>
          </a:bodyPr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sz="18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Registre de configuration</a:t>
            </a:r>
            <a:endParaRPr lang="fr-FR" sz="1800" b="0" i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70" name="TextBox 23"/>
          <p:cNvSpPr txBox="1">
            <a:spLocks noChangeArrowheads="1"/>
          </p:cNvSpPr>
          <p:nvPr/>
        </p:nvSpPr>
        <p:spPr bwMode="auto">
          <a:xfrm>
            <a:off x="2148540" y="3860345"/>
            <a:ext cx="1900918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0" i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Nombre et type d'interfaces </a:t>
            </a:r>
            <a:endParaRPr lang="fr-FR" sz="1800" b="0" i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71" name="Rectangle 25"/>
          <p:cNvSpPr>
            <a:spLocks noChangeArrowheads="1"/>
          </p:cNvSpPr>
          <p:nvPr/>
        </p:nvSpPr>
        <p:spPr bwMode="auto">
          <a:xfrm>
            <a:off x="711427" y="4668611"/>
            <a:ext cx="2403222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Quantité de mémoire </a:t>
            </a:r>
            <a:b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</a:b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vive non volatile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972" name="TextBox 27"/>
          <p:cNvSpPr txBox="1">
            <a:spLocks noChangeArrowheads="1"/>
          </p:cNvSpPr>
          <p:nvPr/>
        </p:nvSpPr>
        <p:spPr bwMode="auto">
          <a:xfrm>
            <a:off x="319314" y="5213349"/>
            <a:ext cx="3106511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fr-FR" sz="1800" b="0" i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Quantité de mémoire flash</a:t>
            </a:r>
            <a:endParaRPr lang="fr-FR" sz="1800" b="0" i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3440113" y="2409825"/>
            <a:ext cx="1625600" cy="5651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 bwMode="auto">
          <a:xfrm>
            <a:off x="3192463" y="2932113"/>
            <a:ext cx="2657475" cy="5651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>
            <a:off x="3048000" y="3411538"/>
            <a:ext cx="1219200" cy="2603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 bwMode="auto">
          <a:xfrm>
            <a:off x="3468688" y="4354513"/>
            <a:ext cx="812800" cy="18891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971" idx="3"/>
          </p:cNvCxnSpPr>
          <p:nvPr/>
        </p:nvCxnSpPr>
        <p:spPr bwMode="auto">
          <a:xfrm flipV="1">
            <a:off x="3114649" y="4949599"/>
            <a:ext cx="1152779" cy="1447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 bwMode="auto">
          <a:xfrm flipV="1">
            <a:off x="3265488" y="5326063"/>
            <a:ext cx="942975" cy="8731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flipV="1">
            <a:off x="3222625" y="5646738"/>
            <a:ext cx="1016000" cy="24606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5211" y="782411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Les commandes show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Affichage des paramètres du commutateur avec la commande show version</a:t>
            </a:r>
            <a:endParaRPr lang="fr-FR" sz="30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63" y="1712913"/>
            <a:ext cx="8072437" cy="3903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Commandes hôtes et IOS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Options de commande ipconfig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ipconfig : affiche l'adresse IP, le masque de sous-réseau et la passerelle par défaut.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ipconfig /all : affiche également l'adresse MAC.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ipconfig /displaydns : affiche toutes les entrées DNS stockées dans la mémoire cache d'un système Windows.</a:t>
            </a:r>
          </a:p>
        </p:txBody>
      </p:sp>
      <p:pic>
        <p:nvPicPr>
          <p:cNvPr id="43012" name="Picture 5"/>
          <p:cNvPicPr>
            <a:picLocks noChangeAspect="1" noChangeArrowheads="1"/>
          </p:cNvPicPr>
          <p:nvPr/>
        </p:nvPicPr>
        <p:blipFill>
          <a:blip r:embed="rId3" cstate="print"/>
          <a:srcRect l="49976" t="39682" r="16559" b="20039"/>
          <a:stretch>
            <a:fillRect/>
          </a:stretch>
        </p:blipFill>
        <p:spPr bwMode="auto">
          <a:xfrm>
            <a:off x="4194175" y="3672339"/>
            <a:ext cx="4354513" cy="2946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Commandes hôtes et IOS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Options de commande arp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09942" y="1568450"/>
            <a:ext cx="5603515" cy="4295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582613" y="522288"/>
            <a:ext cx="8145462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Chapitre 11 : Les objectifs (suite)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55638" y="156527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Utiliser le résultat des commandes ping et tracert pour déterminer les performances réseau relatives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Utiliser des commandes show de base pour vérifier la configuration et l'état de l'interface d'un périphérique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Expliquer les systèmes de fichiers des routeurs et des commutateurs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Appliquer les commandes pour sauvegarder et restaurer un fichier de configuration IOS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CA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CA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54239" y="738867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Commandes hôtes et IOS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Options de commande show cdp neighbors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88" y="1828800"/>
            <a:ext cx="7934325" cy="3497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680807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Commandes hôtes et IOS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Utilisation de la commande show ip interface brief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6083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0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Cette commande peut être utilisée pour vérifier l'état de toutes les interfaces réseau sur un routeur ou un commutateur.</a:t>
            </a:r>
            <a:endParaRPr lang="fr-FR" sz="2000" b="0" i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" y="2511425"/>
            <a:ext cx="8240713" cy="3627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Systèmes de fichiers du routeur et du commutateur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Systèmes de fichiers du routeur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7107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file systems :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répertorie tous les systèmes de fichiers disponibles sur un routeur Cisco 1941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defTabSz="814365"/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* L'astérisque indique qu'il s'agit du système de fichiers par défaut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0375" y="2336800"/>
            <a:ext cx="4713288" cy="3271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Systèmes de fichiers du routeur et du commutateur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Systèmes de fichiers du commutateur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8131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1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 file systems :</a:t>
            </a: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répertorie tous les systèmes de fichiers disponibles sur un commutateur Catalyst 2960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mtClean="0"/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 cstate="print"/>
          <a:srcRect l="50533" t="35715" r="17004" b="17262"/>
          <a:stretch>
            <a:fillRect/>
          </a:stretch>
        </p:blipFill>
        <p:spPr bwMode="auto">
          <a:xfrm>
            <a:off x="1958975" y="2466975"/>
            <a:ext cx="5008563" cy="4078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738863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des fichiers de configuration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à l'aide de fichiers texte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915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pPr>
              <a:buFont typeface="Wingdings" pitchFamily="2" charset="2"/>
              <a:buNone/>
            </a:pPr>
            <a:endParaRPr lang="fr-FR" smtClean="0"/>
          </a:p>
          <a:p>
            <a:endParaRPr lang="fr-FR" smtClean="0"/>
          </a:p>
          <a:p>
            <a:endParaRPr lang="fr-FR" smtClean="0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53180" y="1641924"/>
            <a:ext cx="7443991" cy="4875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des fichiers de configuration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via TFTP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0179" name="Content Placeholder 5"/>
          <p:cNvSpPr>
            <a:spLocks noGrp="1"/>
          </p:cNvSpPr>
          <p:nvPr>
            <p:ph idx="1"/>
          </p:nvPr>
        </p:nvSpPr>
        <p:spPr>
          <a:xfrm>
            <a:off x="596900" y="162242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fichiers de configuration peuvent être stockés sur un serveur TFTP (Trivial File Transfer Protocol)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copy running-config tftp : enregistre la configuration en cours sur un serveur TFTP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copy startup-config tftp :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enregistre la configuration initiale sur un serveur TFTP </a:t>
            </a: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endParaRPr lang="en-US" dirty="0" smtClean="0"/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3" cstate="print"/>
          <a:srcRect l="48860" t="46428" r="14662" b="37897"/>
          <a:stretch>
            <a:fillRect/>
          </a:stretch>
        </p:blipFill>
        <p:spPr bwMode="auto">
          <a:xfrm>
            <a:off x="1905000" y="4340225"/>
            <a:ext cx="5888038" cy="1422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des fichiers de configuration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0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Utilisation des ports USB d'un routeur Cisco</a:t>
            </a:r>
            <a:endParaRPr lang="fr-FR" sz="30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1203" name="Content Placeholder 5"/>
          <p:cNvSpPr>
            <a:spLocks noGrp="1"/>
          </p:cNvSpPr>
          <p:nvPr>
            <p:ph idx="1"/>
          </p:nvPr>
        </p:nvSpPr>
        <p:spPr>
          <a:xfrm>
            <a:off x="596900" y="1622425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 lecteur Flash USB doit être formaté en FAT16.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 Peut contenir plusieurs copies de Cisco IOS et plusieurs configurations de routeur.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Permet à l'administrateur de déplacer plus facilement les configurations d'un routeur à l'autre.</a:t>
            </a:r>
            <a:endParaRPr lang="fr-FR" sz="2400" b="0" i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3"/>
          <a:srcRect t="9185" b="10937"/>
          <a:stretch>
            <a:fillRect/>
          </a:stretch>
        </p:blipFill>
        <p:spPr bwMode="auto">
          <a:xfrm>
            <a:off x="1262743" y="3925331"/>
            <a:ext cx="6400800" cy="2484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12296" y="825953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des fichiers de configuration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Sauvegarde et restauration via une connexion USB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44108" y="1649787"/>
            <a:ext cx="6893605" cy="46059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40225" y="4925223"/>
            <a:ext cx="3613150" cy="15192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 multifonction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3251" name="Content Placeholder 5"/>
          <p:cNvSpPr>
            <a:spLocks noGrp="1"/>
          </p:cNvSpPr>
          <p:nvPr>
            <p:ph idx="1"/>
          </p:nvPr>
        </p:nvSpPr>
        <p:spPr>
          <a:xfrm>
            <a:off x="495300" y="1506538"/>
            <a:ext cx="8140700" cy="5351462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Intègre un commutateur, un routeur et un point d'accès sans fil.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Assure le routage, la commutation et la connectivité sans fil.  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routeurs sans fil Linksys sont de conception simple et sont utilisés dans les réseaux domestiques.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gamme de routeurs à services intégrés (ISR) de Cisco offre un large choix de modèles conçus aussi bien pour les petits bureaux que pour les réseaux plus grands. 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sz="2200" dirty="0" smtClean="0"/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en-US" sz="2200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Connectivité sans fil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4275" name="Content Placeholder 5"/>
          <p:cNvSpPr>
            <a:spLocks noGrp="1"/>
          </p:cNvSpPr>
          <p:nvPr>
            <p:ph idx="1"/>
          </p:nvPr>
        </p:nvSpPr>
        <p:spPr>
          <a:xfrm>
            <a:off x="422275" y="1535113"/>
            <a:ext cx="4614182" cy="4357687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Mode sans fil :</a:t>
            </a: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la plupart des routeurs sans fil intégrés prennent en charge les normes 802.11b, 802.11g et 802.11n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SSID (Service Set Identifier) :</a:t>
            </a: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nom alphanumérique, avec distinction majuscules/minuscules, pour votre réseau domestique sans fil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Canal sans fil :</a:t>
            </a: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spectre des radiofréquences (RF) divisé en canaux</a:t>
            </a:r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3" cstate="print"/>
          <a:srcRect l="46407" t="30556" r="17674" b="17262"/>
          <a:stretch>
            <a:fillRect/>
          </a:stretch>
        </p:blipFill>
        <p:spPr bwMode="auto">
          <a:xfrm>
            <a:off x="5065713" y="2568575"/>
            <a:ext cx="3875087" cy="3165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Périphériques d'un petit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Topologies de petits réseaux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8288" y="2235200"/>
            <a:ext cx="6415087" cy="40433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220" name="Content Placeholder 4"/>
          <p:cNvSpPr>
            <a:spLocks noGrp="1"/>
          </p:cNvSpPr>
          <p:nvPr>
            <p:ph idx="1"/>
          </p:nvPr>
        </p:nvSpPr>
        <p:spPr>
          <a:xfrm>
            <a:off x="671513" y="1636713"/>
            <a:ext cx="8080375" cy="4459287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Topologie typique d'un petit réseau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Sécurité de base des connexions sans fil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5299" name="Content Placeholder 5"/>
          <p:cNvSpPr>
            <a:spLocks noGrp="1"/>
          </p:cNvSpPr>
          <p:nvPr>
            <p:ph idx="1"/>
          </p:nvPr>
        </p:nvSpPr>
        <p:spPr>
          <a:xfrm>
            <a:off x="362857" y="1520825"/>
            <a:ext cx="8258629" cy="435768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Modifiez les valeurs par défaut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Désactivez la diffusion SSID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le chiffrement WEP ou WPA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Protocole WEP (Wired Equivalency Protocol) :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clés préconfigurées utilisées pour chiffrer et déchiffrer les données Chaque périphérique sans fil autorisé à accéder au réseau doit avoir fourni la même clé WEP.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WPA (Wi-Fi Protected Access) : 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utilise également des clés de chiffrement comprises entre 64 et</a:t>
            </a:r>
            <a:r>
              <a:rPr lang="fr-BE" sz="2400" b="1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256 bits. De nouvelles clés sont générées chaque fois qu'une connexion est établie avec le point d'accès. Cette méthode est donc plus sûre.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Configuration du routeur intégré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6323" name="Content Placeholder 5"/>
          <p:cNvSpPr>
            <a:spLocks noGrp="1"/>
          </p:cNvSpPr>
          <p:nvPr>
            <p:ph idx="1"/>
          </p:nvPr>
        </p:nvSpPr>
        <p:spPr>
          <a:xfrm>
            <a:off x="377371" y="1520825"/>
            <a:ext cx="4862967" cy="492283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Accédez au routeur en raccordant un ordinateur à l'un de ses ports LAN Ethernet à l'aide d'un câble.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L'appareil connecté recevra automatiquement les informations d'adressage IP depuis le routeur intégré.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Par sécurité, changez le nom d'utilisateur et le mot de passe par défaut, ainsi que l'adresse IP Linksys par défaut.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51425" y="2338411"/>
            <a:ext cx="3846513" cy="18255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Activation de la connectivité sans fil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7347" name="Content Placeholder 5"/>
          <p:cNvSpPr>
            <a:spLocks noGrp="1"/>
          </p:cNvSpPr>
          <p:nvPr>
            <p:ph idx="1"/>
          </p:nvPr>
        </p:nvSpPr>
        <p:spPr>
          <a:xfrm>
            <a:off x="827088" y="1520825"/>
            <a:ext cx="7649255" cy="435768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le mode sans fil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le SSID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le canal RF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le mécanisme de chiffrement souhaité</a:t>
            </a:r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3" cstate="print"/>
          <a:srcRect l="48302" t="39285" r="13770" b="23413"/>
          <a:stretch>
            <a:fillRect/>
          </a:stretch>
        </p:blipFill>
        <p:spPr bwMode="auto">
          <a:xfrm>
            <a:off x="2220913" y="3671888"/>
            <a:ext cx="4933950" cy="27289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Routeur intégré</a:t>
            </a:r>
            <a:b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Configuration d'un client sans fil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3251" name="Content Placeholder 5"/>
          <p:cNvSpPr>
            <a:spLocks noGrp="1"/>
          </p:cNvSpPr>
          <p:nvPr>
            <p:ph idx="1"/>
          </p:nvPr>
        </p:nvSpPr>
        <p:spPr>
          <a:xfrm>
            <a:off x="827088" y="1520825"/>
            <a:ext cx="7692798" cy="4357688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paramètres de configuration du client sans fil doivent correspondre à ceux du routeur sans fil. 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SSID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Security Settings (Paramètres de sécurité) 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Channel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 logiciel client sans fil peut être intégré au système d'exploitation ou être un utilitaire sans fil autonome et téléchargeable.</a:t>
            </a:r>
          </a:p>
        </p:txBody>
      </p:sp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3" cstate="print"/>
          <a:srcRect l="48773" t="33879" r="14861" b="17908"/>
          <a:stretch>
            <a:fillRect/>
          </a:stretch>
        </p:blipFill>
        <p:spPr bwMode="auto">
          <a:xfrm>
            <a:off x="3875088" y="4151313"/>
            <a:ext cx="3454400" cy="2574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568325" y="246293"/>
            <a:ext cx="8145463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Résumé du chapitre 11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655638" y="1274993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Une bonne conception de réseau intègre la fiabilité, l'évolutivité, ainsi que la disponibilité.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réseaux doivent être à l'abri des virus, des chevaux de Troie, des vers et des attaques.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Documentez les performances réseau de base.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Testez la connectivité réseau avec les commandes ping et traceroute.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Utilisez les commandes IOS pour contrôler et afficher des informations sur le réseau et ses périphériques.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Sauvegardez les fichiers de configuration via TFTP ou USB.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réseaux domestiques et les PME utilisent souvent des routeurs intégrés. Ceux-ci leur procurent des fonctionnalités de commutateur, de routeur et de point d'accès sans fil.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60419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3" y="826174"/>
            <a:ext cx="8145462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Périphériques d'un petit réseau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Sélection de périphériques pour un petit réseau</a:t>
            </a:r>
            <a:endParaRPr lang="fr-FR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0243" name="Content Placeholder 3"/>
          <p:cNvSpPr>
            <a:spLocks noGrp="1"/>
          </p:cNvSpPr>
          <p:nvPr>
            <p:ph idx="1"/>
          </p:nvPr>
        </p:nvSpPr>
        <p:spPr>
          <a:xfrm>
            <a:off x="568325" y="1900911"/>
            <a:ext cx="7940675" cy="3960813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Facteurs à prendre en compte lors de la sélection des périphériques intermédiaires</a:t>
            </a:r>
            <a:endParaRPr lang="fr-FR" sz="2400" b="0" i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200" y="2713711"/>
            <a:ext cx="5956300" cy="3803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Périphériques d'un petit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Adressage pour un petit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5463" y="1579563"/>
            <a:ext cx="7994650" cy="4457700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 </a:t>
            </a: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schéma d'adressage IP doit être planifié, documenté et mis à jour en fonction du type de périphériques recevant l'adresse.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Exemples de périphériques qui feront partie de la conception IP 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Périphériques finaux des utilisateurs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Serveurs et périphériques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Hôtes accessibles depuis Internet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Périphériques intermédiaires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Les schémas IP planifiés aident l'administrateur pour :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Le suivi des périphériques et le dépannage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BE" sz="20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Le contrôle de l'accès aux ressources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 smtClean="0"/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Périphériques d'un petit réseau</a:t>
            </a: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en-US" sz="3200" b="1" i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Redondance dans un petit réseau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2291" name="Content Placeholder 4"/>
          <p:cNvSpPr>
            <a:spLocks noGrp="1"/>
          </p:cNvSpPr>
          <p:nvPr>
            <p:ph idx="1"/>
          </p:nvPr>
        </p:nvSpPr>
        <p:spPr>
          <a:xfrm>
            <a:off x="582613" y="1566863"/>
            <a:ext cx="7940675" cy="4005262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 redondance permet d'éliminer les points de défaillance uniques.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BE" sz="24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Elle améliore la fiabilité du réseau.</a:t>
            </a: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67748" y="2917372"/>
            <a:ext cx="4175017" cy="3440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9663" y="3705721"/>
            <a:ext cx="3910012" cy="2980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80427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Périphériques d'un petit réseau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fr-FR" sz="25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Considérations liées à la conception d'un petit réseau</a:t>
            </a:r>
            <a:endParaRPr lang="fr-FR" sz="250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9750" y="1450975"/>
            <a:ext cx="7704138" cy="2366963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16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Voici ce qu'il faut prévoir dans la conception du réseau :</a:t>
            </a:r>
          </a:p>
          <a:p>
            <a:pPr marL="574700" lvl="1" indent="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16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Assurez-vous que les serveurs de messagerie et de fichiers sont dans un emplacement centralisé.</a:t>
            </a:r>
          </a:p>
          <a:p>
            <a:pPr marL="574700" lvl="1" indent="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16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Protégez cet emplacement en utilisant des dispositifs de sécurité matériels et logiciels.</a:t>
            </a:r>
          </a:p>
          <a:p>
            <a:pPr marL="574700" lvl="1" indent="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16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Créez la redondance dans la batterie de serveurs.</a:t>
            </a:r>
          </a:p>
          <a:p>
            <a:pPr marL="574700" lvl="1" indent="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16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Configurez des chemins d'accès redondants vers les serveurs.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z="1600" dirty="0" smtClean="0"/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endParaRPr lang="fr-FR" sz="1600" dirty="0" smtClean="0">
              <a:ea typeface="+mn-ea"/>
              <a:cs typeface="+mn-cs"/>
            </a:endParaRP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z="16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12722</TotalTime>
  <Pages>28</Pages>
  <Words>1415</Words>
  <Application>Microsoft Office PowerPoint</Application>
  <PresentationFormat>On-screen Show (4:3)</PresentationFormat>
  <Paragraphs>370</Paragraphs>
  <Slides>55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PPT-TMPLT-WHT_C</vt:lpstr>
      <vt:lpstr>NetAcad-4F_PPT-WHT_060408</vt:lpstr>
      <vt:lpstr>Chapitre 11 :  Ceci est un réseau </vt:lpstr>
      <vt:lpstr>Chapitre 11</vt:lpstr>
      <vt:lpstr>Chapitre 11 : Les objectifs</vt:lpstr>
      <vt:lpstr>Chapitre 11 : Les objectifs (suite)</vt:lpstr>
      <vt:lpstr>Périphériques d'un petit réseau Topologies de petits réseaux</vt:lpstr>
      <vt:lpstr>Périphériques d'un petit réseau Sélection de périphériques pour un petit réseau</vt:lpstr>
      <vt:lpstr>Périphériques d'un petit réseau Adressage pour un petit réseau</vt:lpstr>
      <vt:lpstr>Périphériques d'un petit réseau Redondance dans un petit réseau</vt:lpstr>
      <vt:lpstr>Périphériques d'un petit réseau Considérations liées à la conception d'un petit réseau</vt:lpstr>
      <vt:lpstr>Protocoles d'un petit réseau Applications courantes d'un petit réseau</vt:lpstr>
      <vt:lpstr>Protocoles d'un petit réseau Protocoles courants d'un petit réseau</vt:lpstr>
      <vt:lpstr>Protocoles d'un petit réseau Applications en temps réel pour un petit réseau</vt:lpstr>
      <vt:lpstr>Évolution vers de plus grands réseaux Évolutivité d'un petit réseau</vt:lpstr>
      <vt:lpstr>Évolution vers de plus grands réseaux Analyse des protocoles d'un petit réseau</vt:lpstr>
      <vt:lpstr>Évolution vers de plus grands réseaux Évolution des exigences liées aux protocoles</vt:lpstr>
      <vt:lpstr>Évaluation de la sécurité des périphériques réseau Menaces pour la sécurité du réseau</vt:lpstr>
      <vt:lpstr>Évaluation de la sécurité des périphériques réseau Sécurité physique</vt:lpstr>
      <vt:lpstr>Évaluation de la sécurité des périphériques réseau Types de failles de sécurité</vt:lpstr>
      <vt:lpstr>Failles et attaques du réseau Virus, vers et chevaux de Troie</vt:lpstr>
      <vt:lpstr>Failles et attaques du réseau Attaques par reconnaissance</vt:lpstr>
      <vt:lpstr>Failles et attaques du réseau Attaques par accès</vt:lpstr>
      <vt:lpstr>Failles et attaques du réseau Attaques par déni de service (DoS)</vt:lpstr>
      <vt:lpstr>Réduction du risque d'attaques du réseau Sauvegarde, mise à jour, mise à niveau et correctif</vt:lpstr>
      <vt:lpstr>Réduction du risque d'attaques du réseau Authentification, autorisation et gestion des comptes</vt:lpstr>
      <vt:lpstr>Réduction du risque d'attaques du réseau Les pare-feu</vt:lpstr>
      <vt:lpstr>Réduction du risque d'attaques du réseau Sécurité des terminaux</vt:lpstr>
      <vt:lpstr>Sécurisation des périphériques Initiation à la sécurisation des périphériques</vt:lpstr>
      <vt:lpstr>Sécurisation des périphériques Les mots de passe</vt:lpstr>
      <vt:lpstr>Sécurisation des périphériques Mesures de sécurité élémentaires</vt:lpstr>
      <vt:lpstr>Sécurisation des périphériques Activation de SSH</vt:lpstr>
      <vt:lpstr>Ping Interprétation des messages ICMP</vt:lpstr>
      <vt:lpstr>Ping Les extensions de la commande ping</vt:lpstr>
      <vt:lpstr>Ping Planification initiale du réseau</vt:lpstr>
      <vt:lpstr>Tracert Interprétation des messages tracert</vt:lpstr>
      <vt:lpstr>Les commandes show Révision des commandes show courantes</vt:lpstr>
      <vt:lpstr>Les commandes show Affichage des paramètres du routeur avec la commande show version </vt:lpstr>
      <vt:lpstr>Les commandes show Affichage des paramètres du commutateur avec la commande show version</vt:lpstr>
      <vt:lpstr>Commandes hôtes et IOS Options de commande ipconfig</vt:lpstr>
      <vt:lpstr>Commandes hôtes et IOS Options de commande arp</vt:lpstr>
      <vt:lpstr>Commandes hôtes et IOS Options de commande show cdp neighbors</vt:lpstr>
      <vt:lpstr>Commandes hôtes et IOS Utilisation de la commande show ip interface brief</vt:lpstr>
      <vt:lpstr>Systèmes de fichiers du routeur et du commutateur Systèmes de fichiers du routeur</vt:lpstr>
      <vt:lpstr>Systèmes de fichiers du routeur et du commutateur Systèmes de fichiers du commutateur</vt:lpstr>
      <vt:lpstr>Sauvegarde et restauration des fichiers de configuration Sauvegarde et restauration à l'aide de fichiers texte</vt:lpstr>
      <vt:lpstr>Sauvegarde et restauration des fichiers de configuration Sauvegarde et restauration via TFTP</vt:lpstr>
      <vt:lpstr>Sauvegarde et restauration des fichiers de configuration Utilisation des ports USB d'un routeur Cisco</vt:lpstr>
      <vt:lpstr>Sauvegarde et restauration des fichiers de configuration Sauvegarde et restauration via une connexion USB</vt:lpstr>
      <vt:lpstr>Routeur intégré Périphérique multifonction</vt:lpstr>
      <vt:lpstr>Routeur intégré Connectivité sans fil</vt:lpstr>
      <vt:lpstr>Routeur intégré Sécurité de base des connexions sans fil</vt:lpstr>
      <vt:lpstr>Routeur intégré Configuration du routeur intégré</vt:lpstr>
      <vt:lpstr>Routeur intégré Activation de la connectivité sans fil</vt:lpstr>
      <vt:lpstr>Routeur intégré Configuration d'un client sans fil</vt:lpstr>
      <vt:lpstr>Résumé du chapitre 11</vt:lpstr>
      <vt:lpstr>Slide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caixia</cp:lastModifiedBy>
  <cp:revision>1047</cp:revision>
  <cp:lastPrinted>1999-01-27T00:54:54Z</cp:lastPrinted>
  <dcterms:created xsi:type="dcterms:W3CDTF">2006-10-23T15:07:30Z</dcterms:created>
  <dcterms:modified xsi:type="dcterms:W3CDTF">2013-11-15T11:59:36Z</dcterms:modified>
</cp:coreProperties>
</file>